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63" r:id="rId3"/>
    <p:sldId id="348" r:id="rId4"/>
    <p:sldId id="286" r:id="rId5"/>
    <p:sldId id="349" r:id="rId6"/>
    <p:sldId id="350" r:id="rId7"/>
    <p:sldId id="351" r:id="rId8"/>
    <p:sldId id="352" r:id="rId9"/>
    <p:sldId id="354" r:id="rId10"/>
    <p:sldId id="355" r:id="rId11"/>
    <p:sldId id="353" r:id="rId12"/>
    <p:sldId id="357" r:id="rId13"/>
    <p:sldId id="356" r:id="rId14"/>
    <p:sldId id="358" r:id="rId15"/>
    <p:sldId id="359" r:id="rId16"/>
    <p:sldId id="361" r:id="rId17"/>
    <p:sldId id="360" r:id="rId18"/>
    <p:sldId id="366" r:id="rId19"/>
    <p:sldId id="370" r:id="rId20"/>
    <p:sldId id="371" r:id="rId21"/>
    <p:sldId id="372" r:id="rId22"/>
    <p:sldId id="362" r:id="rId23"/>
    <p:sldId id="363" r:id="rId24"/>
    <p:sldId id="369" r:id="rId25"/>
    <p:sldId id="365" r:id="rId26"/>
    <p:sldId id="368" r:id="rId27"/>
    <p:sldId id="367" r:id="rId28"/>
    <p:sldId id="375" r:id="rId29"/>
    <p:sldId id="377" r:id="rId30"/>
    <p:sldId id="37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F"/>
    <a:srgbClr val="FFC000"/>
    <a:srgbClr val="FF0000"/>
    <a:srgbClr val="00B0F0"/>
    <a:srgbClr val="0091EA"/>
    <a:srgbClr val="00B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4660"/>
  </p:normalViewPr>
  <p:slideViewPr>
    <p:cSldViewPr>
      <p:cViewPr>
        <p:scale>
          <a:sx n="60" d="100"/>
          <a:sy n="60" d="100"/>
        </p:scale>
        <p:origin x="-16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545F7-77F9-4401-AA0E-BF14C26D8903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E0586-5A1C-41FD-AA9D-07A4E729E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5/31/2019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remstroiblog.ru/wp-content/uploads/karkasnyiy-dom.jpg" TargetMode="Externa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emstroiblog.ru/wp-content/uploads/dom-iz-dereva.jpg" TargetMode="Externa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emstroiblog.ru/wp-content/uploads/dom-iz-dereva-2.jpg" TargetMode="Externa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emstroiblog.ru/wp-content/uploads/dom-iz-dereva-3.jpg" TargetMode="Externa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" y="2133600"/>
            <a:ext cx="891540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Тема: </a:t>
            </a:r>
            <a:r>
              <a:rPr lang="ru-RU" dirty="0" smtClean="0">
                <a:solidFill>
                  <a:srgbClr val="C00000"/>
                </a:solidFill>
              </a:rPr>
              <a:t>РАЗРАБОТКА РЕКОМЕНДАЦИЙ НА ВОЗВЕДЕНИЕ ДЕРЕВЯННОГО КАРКАСНОГО ЗАГОРОДНОГО ДОМА</a:t>
            </a:r>
            <a:endParaRPr lang="en-US" dirty="0" smtClean="0">
              <a:solidFill>
                <a:srgbClr val="C00000"/>
              </a:solidFill>
              <a:latin typeface="Arial" charset="0"/>
              <a:ea typeface="굴림" pitchFamily="34" charset="-127"/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01540" y="4953000"/>
            <a:ext cx="4075112" cy="152400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Гольцев А.Г.</a:t>
            </a:r>
          </a:p>
          <a:p>
            <a:pPr algn="l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Магистрант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Капырин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С.В.</a:t>
            </a:r>
          </a:p>
          <a:p>
            <a:pPr algn="l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Группа: 17МСС1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955305"/>
            <a:ext cx="8208912" cy="449580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рекомендаций для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деревянного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каркасного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 является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весьма актуальными в настоящее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Отсутствие типовых технологических карт не позволяют эффективно вести строительно-монтажные работы из деревянного каркасного дома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751656" y="1219200"/>
            <a:ext cx="7772400" cy="58370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sz="3600" b="1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0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072640" y="304800"/>
            <a:ext cx="5575237" cy="439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057400" y="836712"/>
            <a:ext cx="6934200" cy="5544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технологическую карту на возведение деревянного каркасного одноэтажного дома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ЗАДАЧИ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существующих способов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каркасных малоэтажных деревянных зданий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расчеты по технологической карте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технологической карты на монтаж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каркасного одноэтажного жилого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рекомендаций для возведения деревянного каркасного дома.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73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98548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Обзор существующих деревянных малоэтажных домов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07279" y="1725096"/>
            <a:ext cx="4220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Деревянный каркасный дом</a:t>
            </a:r>
            <a:endParaRPr lang="ru-RU" sz="2800" u="sng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каркасный дом">
            <a:hlinkClick r:id="rId2"/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t="9804" r="9228" b="21635"/>
          <a:stretch/>
        </p:blipFill>
        <p:spPr bwMode="auto">
          <a:xfrm>
            <a:off x="4967665" y="2895600"/>
            <a:ext cx="4191000" cy="30365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82879" y="1508640"/>
            <a:ext cx="470916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Достоинства: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теплоизоляционные качества, так как в панелях используются самые эффективные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утеплители;</a:t>
            </a:r>
            <a:endParaRPr lang="ru-RU" sz="2000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скорость возведения, ведь дом собирается из готовых панелей типовых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размеров;</a:t>
            </a:r>
            <a:endParaRPr lang="ru-RU" sz="2000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отделку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можно начинать сразу после окончания строительства – ждать высыхания раствора или усадки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ненужно;</a:t>
            </a:r>
            <a:endParaRPr lang="ru-RU" sz="2000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панели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проходят обработку, защищающую их от плесени 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вредителей;</a:t>
            </a:r>
            <a:endParaRPr lang="ru-RU" sz="2000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масса и низкая нагрузка на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фундамент;</a:t>
            </a:r>
            <a:endParaRPr lang="ru-RU" sz="2000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относительно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низкая стоимость.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22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98548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Обзор существующих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деревянных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малоэтажных домов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07279" y="1725096"/>
            <a:ext cx="4220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Деревянный </a:t>
            </a:r>
            <a:r>
              <a:rPr lang="ru-RU" sz="2800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дом из </a:t>
            </a:r>
            <a:r>
              <a:rPr lang="ru-RU" sz="2800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бревна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40" y="1725096"/>
            <a:ext cx="452812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Самый консервативный и традиционный материал для возведения дома – дерево. К его неоспоримым преимуществам относятся: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натуральность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экологичность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теплопроводность;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оптимальный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микроклимат внутри дома;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обустроить несложный фундамент 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отличный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внешний вид и отсутствие необходимости дополнительной отделки.</a:t>
            </a:r>
          </a:p>
        </p:txBody>
      </p:sp>
      <p:pic>
        <p:nvPicPr>
          <p:cNvPr id="6" name="Рисунок 5" descr="дом из дерева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835" y="2895599"/>
            <a:ext cx="4451350" cy="3143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301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98548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Обзор существующих деревянных малоэтажных домов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07279" y="1725096"/>
            <a:ext cx="4220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Деревянный </a:t>
            </a:r>
            <a:r>
              <a:rPr lang="ru-RU" sz="2800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дом из </a:t>
            </a:r>
            <a:r>
              <a:rPr lang="ru-RU" sz="28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оцилиндрованного</a:t>
            </a:r>
            <a:r>
              <a:rPr lang="ru-RU" sz="2800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бревна</a:t>
            </a:r>
            <a:endParaRPr lang="ru-RU" sz="2800" u="sng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" y="1725096"/>
            <a:ext cx="452812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строительства домов, как правило, используют бревна из сосны, пихты и ели. Они проходят многоступенчатую обработку, так же поддаются высокотемпературной просушке.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 – усадка, которая длится около года и составляет порядка 10 см на каждый этаж. Усадка вызывает появление трещин, которые необходимо будет тщательно заделать, чтобы не допустить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теплопотерь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Кроме того, в первый год нельзя будет делать отделку и ставить окна.</a:t>
            </a:r>
          </a:p>
        </p:txBody>
      </p:sp>
      <p:pic>
        <p:nvPicPr>
          <p:cNvPr id="7" name="Рисунок 6" descr="дом из дерева 2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665" y="2895599"/>
            <a:ext cx="4057970" cy="304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049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98548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Обзор существующих деревянных малоэтажных домов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43366" y="1725096"/>
            <a:ext cx="45848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Деревянный </a:t>
            </a:r>
            <a:r>
              <a:rPr lang="ru-RU" sz="2800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дом </a:t>
            </a:r>
          </a:p>
          <a:p>
            <a:pPr algn="ctr"/>
            <a:r>
              <a:rPr lang="ru-RU" sz="2800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клееного профилированного бруса</a:t>
            </a:r>
            <a:endParaRPr lang="ru-RU" sz="2800" u="sng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" y="1508640"/>
            <a:ext cx="479729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Клееный брус при сохранении всех преимуществ натуральной древесины лишен ее самых явных недостатков. Изготавливают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хвойных пород, обычно ели, реже – сосны и лиственницы.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Готовое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изделие получают путем продольного сращивания отдельных ламелей из цельного дерева. Волокна соседних фрагментов располагаются в разных направлениях.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Подобная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производства позволяет получать прочный материал с заранее прогнозированными свойствами. Профилированные торцы таких изделий облегчают процесс строительства и позволяют получать прочную кладку</a:t>
            </a:r>
          </a:p>
        </p:txBody>
      </p:sp>
      <p:pic>
        <p:nvPicPr>
          <p:cNvPr id="6" name="Рисунок 5" descr="дом из дерева 3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38183"/>
            <a:ext cx="4047489" cy="2705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922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985480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каркасного строительства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ÐÐ°ÑÑÐ¸Ð½ÐºÐ¸ Ð¿Ð¾ Ð·Ð°Ð¿ÑÐ¾ÑÑ Ð¢ÐµÑÐ½Ð¾Ð»Ð¾Ð³Ð¸Ñ ÐºÐ°ÑÐºÐ°ÑÐ½Ð¾Ð³Ð¾ ÑÑÑÐ¾Ð¸ÑÐµÐ»ÑÑÑÐ²Ð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"/>
          <a:stretch/>
        </p:blipFill>
        <p:spPr bwMode="auto">
          <a:xfrm>
            <a:off x="838200" y="3017160"/>
            <a:ext cx="6553200" cy="378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66800" y="1676400"/>
            <a:ext cx="662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Канадская технология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Немецкая технология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Каркасно-рамочная технология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83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752600" y="228600"/>
            <a:ext cx="7467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ВОЗВЕДЕНИЯ КАРКАСНО-РАМОЧНЫХ  СТРОЕНИЙ: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859280" y="1219200"/>
            <a:ext cx="6934200" cy="3735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 под каркасный дом;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Монтирование лаг для устройства пола, которые будут использоваться также как основание для возведения каркаса;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каркаса строения из деревянного бруса, к которому будут крепиться готовые стеновые панели;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готовой крыши (возможна ее сборка из элементов прямо на стройплощадке), укладка мягкой кровли;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внутренних коммуникаций и электропроводки;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наружной и внутренней отделки.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3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838200"/>
            <a:ext cx="88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Сравнительная характеристика каркасных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домов с другими типами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материалов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499480"/>
              </p:ext>
            </p:extLst>
          </p:nvPr>
        </p:nvGraphicFramePr>
        <p:xfrm>
          <a:off x="152400" y="1792307"/>
          <a:ext cx="8839199" cy="49143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8419"/>
                <a:gridCol w="1246876"/>
                <a:gridCol w="1315806"/>
                <a:gridCol w="185717"/>
                <a:gridCol w="1480687"/>
                <a:gridCol w="1147695"/>
                <a:gridCol w="1523999"/>
              </a:tblGrid>
              <a:tr h="29308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Каркас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Брус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 gridSpan="2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Оцилидрованое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бревно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Пеноблок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</a:tr>
              <a:tr h="937846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Фундамент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Любой даже винтовой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gridSpan="4"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Мелко заглублённый  монолитный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Углубленный армированный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</a:tr>
              <a:tr h="562707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Планировка дома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gridSpan="2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</a:tr>
              <a:tr h="375139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Теплопроводность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gridSpan="2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0,58-0,81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</a:tr>
              <a:tr h="375139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службы (лет)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gridSpan="2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До100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50-60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</a:tr>
              <a:tr h="750277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Отделочные работы в период строительства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gridSpan="2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сезон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сезон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6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3 мес.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</a:tr>
              <a:tr h="375139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монтажа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нед.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gridSpan="2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 мес.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1мес.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мес.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3-4 мес.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</a:tr>
              <a:tr h="562707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года для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строитедьства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Круглый год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gridSpan="2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Круглый год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Круглый год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Весна-осень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Весна-осень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</a:tr>
              <a:tr h="375139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за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тыс.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gridSpan="2"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3" marR="5595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65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920" y="2682874"/>
            <a:ext cx="44481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5173" y="1745232"/>
            <a:ext cx="861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строительства расположен в городе Атбасар.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 имеет в плане прямоугольную форму, с размерами в осях 1-2: 6 метров, в осях А-В: 5 метров.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4021" y="1202946"/>
            <a:ext cx="8506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ИСХОДНЫЕ ДАННЫЕ И ХАРАКТЕРИСТИКИ ОБЪЕКТА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5173" y="2760895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 одноэтажное, высота этажа 2,8 метра.</a:t>
            </a:r>
            <a:endParaRPr lang="ru-RU" altLang="ru-RU" sz="2000" dirty="0">
              <a:solidFill>
                <a:srgbClr val="002060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Фундамент выполнен из винтовых свай; нижняя и верхняя обвязки, а также каркас</a:t>
            </a:r>
            <a:r>
              <a:rPr lang="ru-RU" altLang="ru-RU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—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из бруса размером 20 см х 25 см; в качестве отделки используются плиты </a:t>
            </a:r>
            <a:r>
              <a:rPr lang="ru-RU" alt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OSB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в качестве утеплителя </a:t>
            </a:r>
            <a:r>
              <a:rPr lang="ru-RU" altLang="ru-RU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каменная вата.</a:t>
            </a:r>
            <a:endParaRPr lang="ru-RU" altLang="ru-RU" sz="2000" dirty="0">
              <a:solidFill>
                <a:srgbClr val="002060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 имеет каркасно-рамочную конструкцию. Каркас выполнен из досок шириной 10-20 сантиметров и толщиной 5 см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25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313872"/>
            <a:ext cx="48768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9794" y="1754058"/>
            <a:ext cx="882441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Перекрытие изготавливается из не обрезных досок 22×10 сантиметров, обработанных антисептиком; монтируются лаги из бруса сечением 10×15 сантиметров, уложенные с промежутками 0,6 метра.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здании запроектирована не мансардная двускатная крыша.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Окна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ПВХ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тройным остеклением - 3 типоразмеров: 1,8 х 1,4 метра, 0,9 х 1,4 метра, 1200 х 1400 метра.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775739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Двери входные - 1 типоразмера 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1,0 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2,1 метра щитовой конструкции.</a:t>
            </a:r>
            <a:endParaRPr lang="ru-RU" altLang="ru-RU" sz="2000" dirty="0">
              <a:solidFill>
                <a:srgbClr val="002060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Внутренние двери - 3 типоразмеров 2,1 х 1 метр, 2,1 х 0,9 метра, 2,1 х 0,7 метра щитовой конструкции.</a:t>
            </a:r>
            <a:endParaRPr lang="ru-RU" altLang="ru-RU" sz="2000" dirty="0">
              <a:solidFill>
                <a:srgbClr val="002060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Строительный 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объём здания </a:t>
            </a:r>
            <a:r>
              <a:rPr lang="ru-RU" altLang="ru-RU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141,6 </a:t>
            </a:r>
            <a:r>
              <a:rPr lang="ru-RU" alt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м3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rgbClr val="002060"/>
              </a:solidFill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tabLst>
                <a:tab pos="809625" algn="l"/>
              </a:tabLst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Площадь здания </a:t>
            </a:r>
            <a:r>
              <a:rPr lang="ru-RU" altLang="ru-RU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30 </a:t>
            </a:r>
            <a:r>
              <a:rPr lang="ru-RU" alt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м2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4021" y="1202946"/>
            <a:ext cx="8506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ИСХОДНЫЕ ДАННЫЕ И ХАРАКТЕРИСТИКИ ОБЪЕКТА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0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1619" y="914400"/>
            <a:ext cx="7892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ВЕДОМОСТЬ ПОДСЧЕТА ОБЪЕМОВ РАБОТ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423305"/>
              </p:ext>
            </p:extLst>
          </p:nvPr>
        </p:nvGraphicFramePr>
        <p:xfrm>
          <a:off x="228599" y="1371599"/>
          <a:ext cx="8458200" cy="53949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6096001"/>
                <a:gridCol w="914400"/>
                <a:gridCol w="1447799"/>
              </a:tblGrid>
              <a:tr h="594360"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Наименование работ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Ед.</a:t>
                      </a:r>
                    </a:p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изм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Кол-во.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 anchor="ctr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Гидроизоляция под обвязку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фундамента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 м</a:t>
                      </a:r>
                      <a:r>
                        <a:rPr lang="ru-RU" sz="2000" baseline="30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2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9,9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65760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Обвязка фундамента брусом размерами 145 х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45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 м</a:t>
                      </a:r>
                      <a:r>
                        <a:rPr lang="ru-RU" sz="2000" baseline="30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3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34,7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Установка основных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стоек</a:t>
                      </a:r>
                      <a:endParaRPr lang="ru-RU" sz="2000" b="0" dirty="0" smtClean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113,86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Обвязка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каркаса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 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</a:t>
                      </a:r>
                      <a:r>
                        <a:rPr lang="ru-RU" sz="2000" baseline="30000" dirty="0" err="1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3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19,92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Установка промежуточных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стоек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34,4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Заполнение оконных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проёмов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 м</a:t>
                      </a:r>
                      <a:r>
                        <a:rPr lang="ru-RU" sz="2000" baseline="30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2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5,46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Заполнение дверных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проёмов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 м</a:t>
                      </a:r>
                      <a:r>
                        <a:rPr lang="ru-RU" sz="2000" baseline="30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2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7,56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Монтаж балок по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перекрытиям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9,32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Устройство стоек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кровли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20,74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Устройство прогонов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кровли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66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Устройство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стропил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105,4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Устройство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обрешётки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м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55,8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321771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Устройство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кровли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  м</a:t>
                      </a:r>
                      <a:r>
                        <a:rPr lang="ru-RU" sz="2000" baseline="30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2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 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37,2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  <a:tr h="296847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Устройство 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полов</a:t>
                      </a:r>
                      <a:endParaRPr lang="ru-RU" sz="2000" b="0" dirty="0" smtClean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  м</a:t>
                      </a:r>
                      <a:r>
                        <a:rPr lang="ru-RU" sz="2000" baseline="30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2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GOST type A" panose="020B0500000000000000" pitchFamily="34" charset="0"/>
                        </a:rPr>
                        <a:t>20,79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GOST type A" panose="020B0500000000000000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64" marR="2346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68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88392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карта на монтаж каркасного малоэтажного деревянного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ОБЛАСТЬ ПРИМЕНЕНИЯ     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Технологическая карта разработана на монтаж каркасного малоэтажного деревянного дома.</a:t>
            </a:r>
          </a:p>
          <a:p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 строительства – город Атбасар.</a:t>
            </a:r>
          </a:p>
          <a:p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Работы производятся в 1 смены, в летнее время.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26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8727098" cy="4914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200" y="10668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КАЛЬКУЛЯЦИЯ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ТРУДОВЫХ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61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 ПРОИЗВОДСТВА РАБОТ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2057400"/>
            <a:ext cx="9144000" cy="387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7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ПРОИЗВОДСТВА РАБОТ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743200"/>
            <a:ext cx="4390498" cy="388070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574470"/>
            <a:ext cx="441960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21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ПРОИЗВОДСТВА РАБОТ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7306"/>
          <a:stretch/>
        </p:blipFill>
        <p:spPr>
          <a:xfrm>
            <a:off x="0" y="1437620"/>
            <a:ext cx="4831952" cy="420118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78" y="2667000"/>
            <a:ext cx="4486275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6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ПРОИЗВОДСТВА РАБОТ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2" y="2009774"/>
            <a:ext cx="8991600" cy="3294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2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ПРОИЗВОДСТВА РАБОТ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4114800" cy="383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02873"/>
            <a:ext cx="404563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63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ВЕДОМОСТЬ ПОТРЕБНОСТИ МАТЕРИАЛОВ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828800"/>
            <a:ext cx="888785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7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90600"/>
            <a:ext cx="9067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МЕХАНИЗМЫ И ПРИСПОСОБЛЕНИЯ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21336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Разметочные и измерительные приспособления: рулетка для монтажных работ и замера доски, уголки для прямых углов, строительные линейки, мелки и карандаши для разметки засечек, пометок на обшивке и строении каркаса, шнур-маркер и водные уровни;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Инструменты для возведения каркаса: ножовки и пилы для обрезания доски, топор для выравнивания и сборки каркаса, молотки для забивания гвоздей и гвоздодёр для их извлечения;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Инструменты для прокладки фундамента: штыковые лопаты для подготовки траншей, совковые для выравнивания участка строительства и земельных работ, вёдра для транспортировки песка, земли, цемента, воды. Также пригодятся несколько тачек для перевозки и бетономешалка для раствора, плоскогубцы и кусачки для гибки проволоки;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Леса, лестницы, стремянки. Пригодятся любой величины, как для внутренних, так и уличных работ. Можно самостоятельно сколотить несколько деревянных козлов, но все же без легкой стремянки вам не обойтись;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Инструменты для отделки: крупный канцелярский нож для нарезания плёнки и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гипсокартона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пистолет для монтажной пены, строительный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степлер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для нашивки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пароизоляции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и ветрозащиты, отвертки, строительный скотч для обработки стыков и швов.</a:t>
            </a:r>
            <a:endParaRPr lang="ru-RU" sz="1600" dirty="0">
              <a:solidFill>
                <a:srgbClr val="002060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6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ТЕХНИКО-ЭКОНОМИЧЕСКИЕ ПОКАЗАТЕЛИ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" y="2286000"/>
            <a:ext cx="9024938" cy="327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3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EFEF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6200" y="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контроль качества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066800" y="581025"/>
            <a:ext cx="6788493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6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52400" y="-48280"/>
            <a:ext cx="9296400" cy="1143000"/>
          </a:xfrm>
          <a:prstGeom prst="rect">
            <a:avLst/>
          </a:prstGeom>
          <a:solidFill>
            <a:srgbClr val="FEFEF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ПО ТЕХНИКЕ БЕЗОПАСНОСТИ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250" y="457200"/>
            <a:ext cx="8801100" cy="6532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Ручной инструмент должен быть правильно и надёжно закреплён на рукоятках.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Точить инструмент на абразивных станках можно только в защитных очках.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Корпус электроинструмента заземляют. Электропровод изолируют, предохраняя от повреждений подвеской или прокладкой его в коробе.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При сборке стен подмости устраивают через каждые 1,2 метра по высоте. Укладка верхней обвязки и балок перекрытия допускается после того, как стойки или рамы каркаса укреплены подкосами в двух взаимно перпендикулярных направлениях. До начала монтажа каркаса второго этажа надо укрепить раскосами жёсткости все стойки первого этажа.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Балки междуэтажных и чердачных перекрытий, элементы потолков и накат укладывают с подмостей. Для монтажа перегородок, стропильных конструкций и других частей зданий с перекрытиями по балкам последних укладывают настил шириной не менее 0,7 метра, укрепляя щиты на опорах. Хождение рабочих и размещение материалов на подшивке, прибитый снизу к балкам, или по накату, уложенному на черепные бруски, запрещается.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Рабочие, занятые на </a:t>
            </a:r>
            <a:r>
              <a:rPr lang="ru-RU" sz="1550" dirty="0" err="1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антисептировании</a:t>
            </a: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конструкций, обеспечиваются спецодеждой и защитными приспособлениями. После работы инструменты и приспособления надо промыть. </a:t>
            </a:r>
            <a:r>
              <a:rPr lang="ru-RU" sz="1550" dirty="0" err="1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Антисептирование</a:t>
            </a: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проводят только на специально предназначенных площадках; по окончании работ место, где оно проводилось, очищают. Рабочие тщательно обмывают открытые части тела водой с мылом.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Курение разрешается только в специально отведённых местах, где устанавливаются бочки с водой или урны.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Лесные и другие материалы надо складировать в соответствии со </a:t>
            </a:r>
            <a:r>
              <a:rPr lang="ru-RU" sz="1550" dirty="0" err="1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стройгенпланом</a:t>
            </a: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не загромождая дорог и проездов. Штабеля лесных материалов должны быть удалены от временных зданий и сооружений: круглые материалы – на расстоянии не менее 15 метров, пиленые – 30 метров.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 территории склада лесных материалов следует снять дёрн и периодически очищать её от коры и </a:t>
            </a:r>
            <a:r>
              <a:rPr lang="ru-RU" sz="155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щепы.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55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Пространство </a:t>
            </a:r>
            <a:r>
              <a:rPr lang="ru-RU" sz="1550" dirty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под полами в зданиях тщательно очищают от стружки, щепы и опилок.</a:t>
            </a:r>
            <a:endParaRPr lang="ru-RU" sz="15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95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914400"/>
            <a:ext cx="8915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Рекомендуется перед началом строительства провести геодезические изыскания, применять геодезические методы на протяжении всего строительства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just">
              <a:buAutoNum type="arabicPeriod"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Рекомендуется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выполнить подсчёт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объёмов работ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определения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потребность в трудовых ресурсах и строительных машинах, в материалах, изделиях и конструкциях.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Разработка технологической карты.</a:t>
            </a: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3.1 Область применения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Технологическая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карта разработана на монтаж каркасного малоэтажного деревянного дома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строительства - город Атбасар;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производятся в 1 смены, в летнее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</a:p>
        </p:txBody>
      </p:sp>
    </p:spTree>
    <p:extLst>
      <p:ext uri="{BB962C8B-B14F-4D97-AF65-F5344CB8AC3E}">
        <p14:creationId xmlns:p14="http://schemas.microsoft.com/office/powerpoint/2010/main" val="361276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EFEF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1440" y="0"/>
            <a:ext cx="905256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3.2 Подбор машин и механизмов</a:t>
            </a:r>
          </a:p>
          <a:p>
            <a:pPr algn="just" fontAlgn="base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изготовления и монтажа деревянного малоэтажного здания рекомендуется использовать, как ручной инструмент необходимы в каркасных работах , так и электроинструмент для каркасного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строительства</a:t>
            </a:r>
          </a:p>
          <a:p>
            <a:pPr algn="just" fontAlgn="base"/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3.3 Подбор состава рабочих</a:t>
            </a:r>
          </a:p>
          <a:p>
            <a:pPr algn="just" fontAlgn="base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основании расчета калькуляции трудовых затрат рекомендуется работы производить в 1 смену, в летнее время. Общая трудоемкость составляет 287,63 чел-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Бригада рабочих состоит из 8 человек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/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3.4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дома рекомендуется выполнять согласно графика производства  работ, по графику 10 дней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/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3.5 Рекомендуется выполнить расчет материально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технических ресурсов.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algn="just" fontAlgn="base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строительстве каркасного здания рекомендуется использовать безопасные методы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ведения работ.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0688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EFEF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1440" y="0"/>
            <a:ext cx="905256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  <a:p>
            <a:pPr algn="just" fontAlgn="base"/>
            <a:endParaRPr lang="ru-RU" sz="1600" dirty="0" smtClean="0">
              <a:solidFill>
                <a:srgbClr val="002060"/>
              </a:solidFill>
              <a:latin typeface="GOST type A" panose="020B0500000000000000" pitchFamily="34" charset="0"/>
            </a:endParaRPr>
          </a:p>
          <a:p>
            <a:pPr algn="just" fontAlgn="base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При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возведении деревянных зданий необходимо проводить противопожарные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base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base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Огнезащитные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меры в отношении большинства деревянных домов и других строений обеспечиваются соответствующими конструктивными решениями, то есть защищённость реализуется повышением массы отдельных элементов, исключением заострённых рёбер и сильно выступающих частей («острожка граней»), использованием лишённых пустот древесных элементов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 fontAlgn="base">
              <a:buFont typeface="Wingdings" panose="05000000000000000000" pitchFamily="2" charset="2"/>
              <a:buChar char="q"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base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Обработка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строительного материала специальными химическими реактивами (антипиренами). Защиту посредством химических препаратов принято различать по степени проникновения антипиренов в обрабатываемые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base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термоустойчивых утеплителей, огнезащита поверхностей деревянных конструкций специальными обмазками. Используются защитные покрытия в виде асбестоцементных (гипсолитовых) листовых заготовок и штукатурка толщиной до 1,5 сантиметра</a:t>
            </a:r>
          </a:p>
        </p:txBody>
      </p:sp>
    </p:spTree>
    <p:extLst>
      <p:ext uri="{BB962C8B-B14F-4D97-AF65-F5344CB8AC3E}">
        <p14:creationId xmlns:p14="http://schemas.microsoft.com/office/powerpoint/2010/main" val="334099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2933450"/>
            <a:ext cx="762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6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465962"/>
      </a:dk1>
      <a:lt1>
        <a:srgbClr val="FFFFFF"/>
      </a:lt1>
      <a:dk2>
        <a:srgbClr val="465962"/>
      </a:dk2>
      <a:lt2>
        <a:srgbClr val="363636"/>
      </a:lt2>
      <a:accent1>
        <a:srgbClr val="494949"/>
      </a:accent1>
      <a:accent2>
        <a:srgbClr val="919191"/>
      </a:accent2>
      <a:accent3>
        <a:srgbClr val="B6B6B6"/>
      </a:accent3>
      <a:accent4>
        <a:srgbClr val="FCA304"/>
      </a:accent4>
      <a:accent5>
        <a:srgbClr val="FFC000"/>
      </a:accent5>
      <a:accent6>
        <a:srgbClr val="909BA5"/>
      </a:accent6>
      <a:hlink>
        <a:srgbClr val="898889"/>
      </a:hlink>
      <a:folHlink>
        <a:srgbClr val="D8D8D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3044</TotalTime>
  <Words>1401</Words>
  <Application>Microsoft Office PowerPoint</Application>
  <PresentationFormat>Экран (4:3)</PresentationFormat>
  <Paragraphs>235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Office Theme</vt:lpstr>
      <vt:lpstr>1_Office Theme</vt:lpstr>
      <vt:lpstr>Презентация PowerPoint</vt:lpstr>
      <vt:lpstr>АКТУАЛЬНОСТЬ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KSV</cp:lastModifiedBy>
  <cp:revision>313</cp:revision>
  <dcterms:created xsi:type="dcterms:W3CDTF">2012-04-26T17:06:14Z</dcterms:created>
  <dcterms:modified xsi:type="dcterms:W3CDTF">2019-05-31T09:29:32Z</dcterms:modified>
</cp:coreProperties>
</file>